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5" r:id="rId6"/>
    <p:sldId id="273" r:id="rId7"/>
    <p:sldId id="259" r:id="rId8"/>
    <p:sldId id="270" r:id="rId9"/>
    <p:sldId id="266" r:id="rId10"/>
    <p:sldId id="262" r:id="rId11"/>
    <p:sldId id="269" r:id="rId12"/>
    <p:sldId id="264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FF0000"/>
    <a:srgbClr val="213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71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056" name="Freeform 3"/>
            <p:cNvSpPr/>
            <p:nvPr/>
          </p:nvSpPr>
          <p:spPr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77" y="18"/>
                </a:cxn>
                <a:cxn ang="0">
                  <a:pos x="2687" y="24"/>
                </a:cxn>
                <a:cxn ang="0">
                  <a:pos x="2621" y="102"/>
                </a:cxn>
                <a:cxn ang="0">
                  <a:pos x="2519" y="156"/>
                </a:cxn>
                <a:cxn ang="0">
                  <a:pos x="2513" y="222"/>
                </a:cxn>
                <a:cxn ang="0">
                  <a:pos x="2495" y="246"/>
                </a:cxn>
                <a:cxn ang="0">
                  <a:pos x="2477" y="252"/>
                </a:cxn>
                <a:cxn ang="0">
                  <a:pos x="2405" y="210"/>
                </a:cxn>
                <a:cxn ang="0">
                  <a:pos x="2267" y="192"/>
                </a:cxn>
                <a:cxn ang="0">
                  <a:pos x="2243" y="186"/>
                </a:cxn>
                <a:cxn ang="0">
                  <a:pos x="2225" y="192"/>
                </a:cxn>
                <a:cxn ang="0">
                  <a:pos x="2153" y="228"/>
                </a:cxn>
                <a:cxn ang="0">
                  <a:pos x="2117" y="240"/>
                </a:cxn>
                <a:cxn ang="0">
                  <a:pos x="2093" y="246"/>
                </a:cxn>
                <a:cxn ang="0">
                  <a:pos x="2081" y="258"/>
                </a:cxn>
                <a:cxn ang="0">
                  <a:pos x="2081" y="276"/>
                </a:cxn>
                <a:cxn ang="0">
                  <a:pos x="2058" y="300"/>
                </a:cxn>
                <a:cxn ang="0">
                  <a:pos x="2040" y="312"/>
                </a:cxn>
                <a:cxn ang="0">
                  <a:pos x="2028" y="324"/>
                </a:cxn>
                <a:cxn ang="0">
                  <a:pos x="2016" y="336"/>
                </a:cxn>
                <a:cxn ang="0">
                  <a:pos x="1985" y="342"/>
                </a:cxn>
                <a:cxn ang="0">
                  <a:pos x="1919" y="336"/>
                </a:cxn>
                <a:cxn ang="0">
                  <a:pos x="1883" y="330"/>
                </a:cxn>
                <a:cxn ang="0">
                  <a:pos x="1871" y="342"/>
                </a:cxn>
                <a:cxn ang="0">
                  <a:pos x="1859" y="354"/>
                </a:cxn>
                <a:cxn ang="0">
                  <a:pos x="1829" y="360"/>
                </a:cxn>
                <a:cxn ang="0">
                  <a:pos x="1770" y="342"/>
                </a:cxn>
                <a:cxn ang="0">
                  <a:pos x="1746" y="342"/>
                </a:cxn>
                <a:cxn ang="0">
                  <a:pos x="1722" y="354"/>
                </a:cxn>
                <a:cxn ang="0">
                  <a:pos x="1661" y="425"/>
                </a:cxn>
                <a:cxn ang="0">
                  <a:pos x="1619" y="569"/>
                </a:cxn>
                <a:cxn ang="0">
                  <a:pos x="1619" y="593"/>
                </a:cxn>
                <a:cxn ang="0">
                  <a:pos x="1625" y="641"/>
                </a:cxn>
                <a:cxn ang="0">
                  <a:pos x="1643" y="659"/>
                </a:cxn>
                <a:cxn ang="0">
                  <a:pos x="1637" y="671"/>
                </a:cxn>
                <a:cxn ang="0">
                  <a:pos x="1625" y="683"/>
                </a:cxn>
                <a:cxn ang="0">
                  <a:pos x="1547" y="689"/>
                </a:cxn>
                <a:cxn ang="0">
                  <a:pos x="1470" y="629"/>
                </a:cxn>
                <a:cxn ang="0">
                  <a:pos x="1337" y="587"/>
                </a:cxn>
                <a:cxn ang="0">
                  <a:pos x="1188" y="671"/>
                </a:cxn>
                <a:cxn ang="0">
                  <a:pos x="1019" y="731"/>
                </a:cxn>
                <a:cxn ang="0">
                  <a:pos x="816" y="743"/>
                </a:cxn>
                <a:cxn ang="0">
                  <a:pos x="630" y="701"/>
                </a:cxn>
                <a:cxn ang="0">
                  <a:pos x="570" y="695"/>
                </a:cxn>
                <a:cxn ang="0">
                  <a:pos x="558" y="701"/>
                </a:cxn>
                <a:cxn ang="0">
                  <a:pos x="522" y="731"/>
                </a:cxn>
                <a:cxn ang="0">
                  <a:pos x="437" y="809"/>
                </a:cxn>
                <a:cxn ang="0">
                  <a:pos x="407" y="821"/>
                </a:cxn>
                <a:cxn ang="0">
                  <a:pos x="383" y="821"/>
                </a:cxn>
                <a:cxn ang="0">
                  <a:pos x="336" y="827"/>
                </a:cxn>
                <a:cxn ang="0">
                  <a:pos x="210" y="851"/>
                </a:cxn>
                <a:cxn ang="0">
                  <a:pos x="174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9" y="24"/>
                </a:cxn>
              </a:cxnLst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bg2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5" name="Freeform 4"/>
            <p:cNvSpPr/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26" name="Freeform 5"/>
            <p:cNvSpPr/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27" name="Freeform 6"/>
            <p:cNvSpPr/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28" name="Freeform 7"/>
            <p:cNvSpPr/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29" name="Freeform 8"/>
            <p:cNvSpPr/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0" name="Freeform 9"/>
            <p:cNvSpPr/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1" name="Freeform 10"/>
            <p:cNvSpPr/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2" name="Freeform 11"/>
            <p:cNvSpPr/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3" name="Freeform 12"/>
            <p:cNvSpPr/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" name="Freeform 13"/>
            <p:cNvSpPr/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5" name="Freeform 14"/>
            <p:cNvSpPr/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6" name="Freeform 15"/>
            <p:cNvSpPr/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7" name="Freeform 16"/>
            <p:cNvSpPr/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8" name="Freeform 17"/>
            <p:cNvSpPr/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585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US" altLang="en-US" noProof="0" smtClean="0"/>
          </a:p>
        </p:txBody>
      </p:sp>
      <p:sp>
        <p:nvSpPr>
          <p:cNvPr id="3585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smtClean="0"/>
          </a:p>
        </p:txBody>
      </p:sp>
      <p:sp>
        <p:nvSpPr>
          <p:cNvPr id="39" name="Rectangle 2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0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1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/>
            <p:nvPr/>
          </p:nvSpPr>
          <p:spPr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77" y="18"/>
                </a:cxn>
                <a:cxn ang="0">
                  <a:pos x="2687" y="24"/>
                </a:cxn>
                <a:cxn ang="0">
                  <a:pos x="2621" y="102"/>
                </a:cxn>
                <a:cxn ang="0">
                  <a:pos x="2519" y="156"/>
                </a:cxn>
                <a:cxn ang="0">
                  <a:pos x="2513" y="222"/>
                </a:cxn>
                <a:cxn ang="0">
                  <a:pos x="2495" y="246"/>
                </a:cxn>
                <a:cxn ang="0">
                  <a:pos x="2477" y="252"/>
                </a:cxn>
                <a:cxn ang="0">
                  <a:pos x="2405" y="210"/>
                </a:cxn>
                <a:cxn ang="0">
                  <a:pos x="2267" y="192"/>
                </a:cxn>
                <a:cxn ang="0">
                  <a:pos x="2243" y="186"/>
                </a:cxn>
                <a:cxn ang="0">
                  <a:pos x="2225" y="192"/>
                </a:cxn>
                <a:cxn ang="0">
                  <a:pos x="2153" y="228"/>
                </a:cxn>
                <a:cxn ang="0">
                  <a:pos x="2117" y="240"/>
                </a:cxn>
                <a:cxn ang="0">
                  <a:pos x="2093" y="246"/>
                </a:cxn>
                <a:cxn ang="0">
                  <a:pos x="2081" y="258"/>
                </a:cxn>
                <a:cxn ang="0">
                  <a:pos x="2081" y="276"/>
                </a:cxn>
                <a:cxn ang="0">
                  <a:pos x="2058" y="300"/>
                </a:cxn>
                <a:cxn ang="0">
                  <a:pos x="2040" y="312"/>
                </a:cxn>
                <a:cxn ang="0">
                  <a:pos x="2028" y="324"/>
                </a:cxn>
                <a:cxn ang="0">
                  <a:pos x="2016" y="336"/>
                </a:cxn>
                <a:cxn ang="0">
                  <a:pos x="1985" y="342"/>
                </a:cxn>
                <a:cxn ang="0">
                  <a:pos x="1919" y="336"/>
                </a:cxn>
                <a:cxn ang="0">
                  <a:pos x="1883" y="330"/>
                </a:cxn>
                <a:cxn ang="0">
                  <a:pos x="1871" y="342"/>
                </a:cxn>
                <a:cxn ang="0">
                  <a:pos x="1859" y="354"/>
                </a:cxn>
                <a:cxn ang="0">
                  <a:pos x="1829" y="360"/>
                </a:cxn>
                <a:cxn ang="0">
                  <a:pos x="1770" y="342"/>
                </a:cxn>
                <a:cxn ang="0">
                  <a:pos x="1746" y="342"/>
                </a:cxn>
                <a:cxn ang="0">
                  <a:pos x="1722" y="354"/>
                </a:cxn>
                <a:cxn ang="0">
                  <a:pos x="1661" y="425"/>
                </a:cxn>
                <a:cxn ang="0">
                  <a:pos x="1619" y="569"/>
                </a:cxn>
                <a:cxn ang="0">
                  <a:pos x="1619" y="593"/>
                </a:cxn>
                <a:cxn ang="0">
                  <a:pos x="1625" y="641"/>
                </a:cxn>
                <a:cxn ang="0">
                  <a:pos x="1643" y="659"/>
                </a:cxn>
                <a:cxn ang="0">
                  <a:pos x="1637" y="671"/>
                </a:cxn>
                <a:cxn ang="0">
                  <a:pos x="1625" y="683"/>
                </a:cxn>
                <a:cxn ang="0">
                  <a:pos x="1547" y="689"/>
                </a:cxn>
                <a:cxn ang="0">
                  <a:pos x="1470" y="629"/>
                </a:cxn>
                <a:cxn ang="0">
                  <a:pos x="1337" y="587"/>
                </a:cxn>
                <a:cxn ang="0">
                  <a:pos x="1188" y="671"/>
                </a:cxn>
                <a:cxn ang="0">
                  <a:pos x="1019" y="731"/>
                </a:cxn>
                <a:cxn ang="0">
                  <a:pos x="816" y="743"/>
                </a:cxn>
                <a:cxn ang="0">
                  <a:pos x="630" y="701"/>
                </a:cxn>
                <a:cxn ang="0">
                  <a:pos x="570" y="695"/>
                </a:cxn>
                <a:cxn ang="0">
                  <a:pos x="558" y="701"/>
                </a:cxn>
                <a:cxn ang="0">
                  <a:pos x="522" y="731"/>
                </a:cxn>
                <a:cxn ang="0">
                  <a:pos x="437" y="809"/>
                </a:cxn>
                <a:cxn ang="0">
                  <a:pos x="407" y="821"/>
                </a:cxn>
                <a:cxn ang="0">
                  <a:pos x="383" y="821"/>
                </a:cxn>
                <a:cxn ang="0">
                  <a:pos x="336" y="827"/>
                </a:cxn>
                <a:cxn ang="0">
                  <a:pos x="210" y="851"/>
                </a:cxn>
                <a:cxn ang="0">
                  <a:pos x="174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9" y="24"/>
                </a:cxn>
              </a:cxnLst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bg2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4820" name="Freeform 4"/>
            <p:cNvSpPr/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1" name="Freeform 5"/>
            <p:cNvSpPr/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2" name="Freeform 6"/>
            <p:cNvSpPr/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3" name="Freeform 7"/>
            <p:cNvSpPr/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4" name="Freeform 8"/>
            <p:cNvSpPr/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5" name="Freeform 9"/>
            <p:cNvSpPr/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6" name="Freeform 10"/>
            <p:cNvSpPr/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7" name="Freeform 11"/>
            <p:cNvSpPr/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8" name="Freeform 12"/>
            <p:cNvSpPr/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29" name="Freeform 13"/>
            <p:cNvSpPr/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30" name="Freeform 14"/>
            <p:cNvSpPr/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31" name="Freeform 15"/>
            <p:cNvSpPr/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32" name="Freeform 16"/>
            <p:cNvSpPr/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34833" name="Freeform 17"/>
            <p:cNvSpPr/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483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3483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483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483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Verdana" panose="020B0604030504040204" pitchFamily="34" charset="0"/>
              </a:rPr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348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 vert="horz" wrap="square" lIns="91440" tIns="45720" rIns="91440" bIns="45720" numCol="1" anchor="b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57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Prime Factorization</a:t>
            </a:r>
            <a:r>
              <a:rPr kumimoji="0" lang="en-US" altLang="en-US" sz="57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altLang="en-US" sz="57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Math </a:t>
            </a:r>
            <a:endParaRPr kumimoji="0" lang="en-US" alt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Greatest Common Factors </a:t>
            </a:r>
            <a:br>
              <a:rPr kumimoji="0" lang="en-US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altLang="en-US" sz="36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One method to find greatest common factors is to list the factors of each number. The largest number is the greatest common factor.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Let’s find the factors of 72 and 84.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72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1, 2, 3, 4, 6, 8, 9, 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12,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18, 24, 36, 72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84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1, 2, 3, 4, 6, 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12,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14, 21, 28, 42, 84 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charRg st="177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443">
                                            <p:txEl>
                                              <p:charRg st="177" end="2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charRg st="222" end="2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1443">
                                            <p:txEl>
                                              <p:charRg st="222" end="2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Prime Factorization is helpful for finding greatest common factors.</a:t>
            </a: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altLang="en-US" sz="4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sz="half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       72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/ 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8  x   9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/  \     /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4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/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Take the common prime factors of each number and multiply to find the greatest common factor.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84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    /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  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 42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/       /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x    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 21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/       /       / 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  7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x 2 x 3 = 12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7" name="Text Box 7"/>
          <p:cNvSpPr txBox="1"/>
          <p:nvPr/>
        </p:nvSpPr>
        <p:spPr>
          <a:xfrm>
            <a:off x="1447800" y="50292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en-US" altLang="en-US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Prime Factorization Of a Number</a:t>
            </a:r>
            <a:endParaRPr kumimoji="0" lang="en-US" altLang="en-US" sz="4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alt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prime number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is a counting number that only has two factors, itself and one. Counting numbers which have more than two factors (such as six, whose factors are 1, 2, 3 and 6), are said to be </a:t>
            </a:r>
            <a:r>
              <a:rPr kumimoji="0" lang="en-US" alt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composite numbers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When a composite number is written as a product of all of its prime factors, we have the prime factorization of the number. 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There are several different methods in which can be utilized for the prime factorization of a number.  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7">
                                            <p:txEl>
                                              <p:charRg st="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charRg st="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charRg st="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67">
                                            <p:txEl>
                                              <p:charRg st="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337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charRg st="337" end="4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Using Division </a:t>
            </a:r>
            <a:b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US" altLang="en-US" sz="4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Prime factors can be found using division.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Keep dividing until you have all prime numbers.  The prime factors of 78 are 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2, 3, 13.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6148388" y="2519363"/>
          <a:ext cx="1038225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42900" imgH="888365" progId="Equation.DSMT4">
                  <p:embed/>
                </p:oleObj>
              </mc:Choice>
              <mc:Fallback>
                <p:oleObj name="" r:id="rId1" imgW="342900" imgH="8883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6148388" y="2519363"/>
                        <a:ext cx="1038225" cy="26924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charRg st="46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9939">
                                            <p:txEl>
                                              <p:charRg st="46" end="1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9939">
                                            <p:txEl>
                                              <p:charRg st="46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9939">
                                            <p:txEl>
                                              <p:charRg st="46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9939">
                                            <p:txEl>
                                              <p:charRg st="46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Remember the Divisibility Rules </a:t>
            </a:r>
            <a:endParaRPr kumimoji="0" lang="en-US" altLang="en-US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last digit is even, the number is divisible by 2.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last digit is a 5 or a 0, the number is divisible by 5.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number ends in 0, it is divisible by 10.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sum of the digits is divisible by 3, the number is also.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last two digits form a number divisible by 4, the number is also.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0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charRg st="0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charRg st="0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1">
                                            <p:txEl>
                                              <p:charRg st="0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3251">
                                            <p:txEl>
                                              <p:charRg st="0" end="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58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charRg st="58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51">
                                            <p:txEl>
                                              <p:charRg st="58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251">
                                            <p:txEl>
                                              <p:charRg st="58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251">
                                            <p:txEl>
                                              <p:charRg st="58" end="1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121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169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3251">
                                            <p:txEl>
                                              <p:charRg st="169" end="2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251">
                                            <p:txEl>
                                              <p:charRg st="169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charRg st="169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charRg st="234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251">
                                            <p:txEl>
                                              <p:charRg st="234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251">
                                            <p:txEl>
                                              <p:charRg st="234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charRg st="234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charRg st="234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More divisibility rules…</a:t>
            </a:r>
            <a:endParaRPr kumimoji="0" lang="en-US" altLang="en-US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number is divisible by both 3 and 2, it is also divisible by 6.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Take the last digit, double it, and subtract it from the rest of the number; if the answer is divisible by 7 (including 0), then the number is also.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last three digits form a number divisible by 8, then the whole number is also divisible by 8.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If the sum of the digits is divisible by 9, the number is also.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charRg st="72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7587">
                                            <p:txEl>
                                              <p:charRg st="72" end="2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7587">
                                            <p:txEl>
                                              <p:charRg st="72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7587">
                                            <p:txEl>
                                              <p:charRg st="72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7587">
                                            <p:txEl>
                                              <p:charRg st="72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charRg st="222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7587">
                                            <p:txEl>
                                              <p:charRg st="222" end="3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charRg st="324" end="3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7587">
                                            <p:txEl>
                                              <p:charRg st="324" end="38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7587">
                                            <p:txEl>
                                              <p:charRg st="324" end="38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7587">
                                            <p:txEl>
                                              <p:charRg st="324" end="3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7587">
                                            <p:txEl>
                                              <p:charRg st="324" end="3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229600" cy="55975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Using the Factor Tree 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78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/    \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/        \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altLang="en-US" sz="36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x   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39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/         /    \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/        /        \ 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3   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13</a:t>
            </a: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32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Exponents</a:t>
            </a:r>
            <a:endParaRPr kumimoji="0" lang="en-US" altLang="en-US" sz="3600" b="0" i="0" u="none" strike="noStrike" kern="0" cap="none" spc="0" normalizeH="0" baseline="0" noProof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1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             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72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/    \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8   x   9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/  \      /  \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4 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/  \    \    \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349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r>
              <a:rPr kumimoji="0" lang="en-US" altLang="en-US" sz="1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Another key idea in writing the prime factorization of a number is an understanding of </a:t>
            </a:r>
            <a:r>
              <a:rPr kumimoji="0" lang="en-US" alt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exponents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An exponent tells how many times the base is used as a factor.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72 = 2</a:t>
            </a:r>
            <a:r>
              <a:rPr kumimoji="0" lang="en-US" altLang="en-US" sz="2800" b="0" i="0" u="none" strike="noStrike" kern="0" cap="none" spc="0" normalizeH="0" baseline="3000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3</a:t>
            </a:r>
            <a:r>
              <a:rPr kumimoji="0" lang="en-US" altLang="en-US" sz="2800" b="0" i="0" u="none" strike="noStrike" kern="0" cap="none" spc="0" normalizeH="0" baseline="3000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altLang="en-US" sz="2800" b="0" i="0" u="none" strike="noStrike" kern="0" cap="none" spc="0" normalizeH="0" baseline="30000" noProof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/>
            </a:pP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Let’s Try a Factor Tree!</a:t>
            </a:r>
            <a:b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altLang="en-US" sz="4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		      84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	            /   \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		  2 x   42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	               /       /   \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2 x    2  x  21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/        /     /    \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2  x   2    3  x  7 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What is the final factorization?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800" b="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 3 x 7 = 84</a:t>
            </a:r>
            <a:endParaRPr kumimoji="0" lang="en-US" altLang="en-US" sz="2800" b="0" i="0" u="none" strike="noStrike" kern="0" cap="none" spc="0" normalizeH="0" baseline="3000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34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5">
                                            <p:txEl>
                                              <p:charRg st="34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charRg st="34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83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4275">
                                            <p:txEl>
                                              <p:charRg st="83" end="1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159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4275">
                                            <p:txEl>
                                              <p:charRg st="159" end="1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197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4275">
                                            <p:txEl>
                                              <p:charRg st="197" end="2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230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4275">
                                            <p:txEl>
                                              <p:charRg st="230" end="2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charRg st="230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75">
                                            <p:txEl>
                                              <p:charRg st="230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4275">
                                            <p:txEl>
                                              <p:charRg st="230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11" name="Rectangle 7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Factor Trees do not look the same for the same number, but the final answer is the same.</a:t>
            </a:r>
            <a:r>
              <a:rPr kumimoji="0" lang="en-US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en-US" sz="4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en-US" altLang="en-US" sz="4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112" name="Rectangle 8"/>
          <p:cNvSpPr>
            <a:spLocks noGrp="1" noChangeArrowheads="1"/>
          </p:cNvSpPr>
          <p:nvPr>
            <p:ph sz="half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72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/ 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8  x   9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/  \     /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4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/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113" name="Rectangle 9"/>
          <p:cNvSpPr>
            <a:spLocks noGrp="1" noChangeArrowheads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	72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               /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36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/    /      \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x  18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/    /         /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9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/      /      /     /   \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x  </a:t>
            </a:r>
            <a:r>
              <a:rPr kumimoji="0" lang="en-US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 </a:t>
            </a:r>
            <a:endParaRPr kumimoji="0" lang="en-US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0</TotalTime>
  <Words>3404</Words>
  <Application>WPS Presentation</Application>
  <PresentationFormat>On-screen Show (4:3)</PresentationFormat>
  <Paragraphs>130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Verdana</vt:lpstr>
      <vt:lpstr>Calibri</vt:lpstr>
      <vt:lpstr>Times New Roman</vt:lpstr>
      <vt:lpstr>微软雅黑</vt:lpstr>
      <vt:lpstr>Monospace</vt:lpstr>
      <vt:lpstr>Arial Unicode MS</vt:lpstr>
      <vt:lpstr>Cliff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Jefferson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Factorization</dc:title>
  <dc:creator>s5</dc:creator>
  <cp:lastModifiedBy>mathssite.com</cp:lastModifiedBy>
  <cp:revision>15</cp:revision>
  <dcterms:created xsi:type="dcterms:W3CDTF">2019-05-03T05:11:00Z</dcterms:created>
  <dcterms:modified xsi:type="dcterms:W3CDTF">2019-05-03T05:11:00Z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